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62" r:id="rId6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urrent Draft" id="{BF6D4D03-1EEF-44CE-B47A-4154111D3B18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E44DA0-99FC-A7B5-577A-76267CA67F49}" name="Debby Andrews" initials="DA" userId="Debby Andrews" providerId="None"/>
  <p188:author id="{6F0318A7-EB16-5C9C-7A59-8185EE7D57C7}" name="Kirsten Chandler" initials="KC" userId="S::kchandler@epsilonsystems.com::bf2025d3-4bb7-44bc-8a73-fd65b9a8e79c" providerId="AD"/>
  <p188:author id="{B03743AA-0BC6-CC9B-1E58-8EC2FFB4D893}" name="Rebekah Roney" initials="RR" userId="S::Rebekah.Roney@itsc.org::ece471f7-7bde-4af7-a47a-e077c840db69" providerId="AD"/>
  <p188:author id="{7B5944E0-D728-BAB5-FC42-52F4CD217FC0}" name="Amy Banicki" initials="AB" userId="S::Amy.Banicki@itsc.org::9044802a-6b5f-406c-9a08-45261365710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Langley" initials="BL" lastIdx="7" clrIdx="0">
    <p:extLst>
      <p:ext uri="{19B8F6BF-5375-455C-9EA6-DF929625EA0E}">
        <p15:presenceInfo xmlns:p15="http://schemas.microsoft.com/office/powerpoint/2012/main" userId="S::brian.langley@itsc.org::358deace-b84e-4853-8bd5-aac052d7f300" providerId="AD"/>
      </p:ext>
    </p:extLst>
  </p:cmAuthor>
  <p:cmAuthor id="2" name="Debby Andrews" initials="DA" lastIdx="9" clrIdx="1">
    <p:extLst>
      <p:ext uri="{19B8F6BF-5375-455C-9EA6-DF929625EA0E}">
        <p15:presenceInfo xmlns:p15="http://schemas.microsoft.com/office/powerpoint/2012/main" userId="Debby Andrews" providerId="None"/>
      </p:ext>
    </p:extLst>
  </p:cmAuthor>
  <p:cmAuthor id="3" name="Smith, Amy" initials="SA" lastIdx="1" clrIdx="2">
    <p:extLst>
      <p:ext uri="{19B8F6BF-5375-455C-9EA6-DF929625EA0E}">
        <p15:presenceInfo xmlns:p15="http://schemas.microsoft.com/office/powerpoint/2012/main" userId="S::amy.smith@naswa.org::3f7b99fe-f196-432e-b6f7-7578ee26382f" providerId="AD"/>
      </p:ext>
    </p:extLst>
  </p:cmAuthor>
  <p:cmAuthor id="4" name="Heather Johnson" initials="HJ" lastIdx="11" clrIdx="3">
    <p:extLst>
      <p:ext uri="{19B8F6BF-5375-455C-9EA6-DF929625EA0E}">
        <p15:presenceInfo xmlns:p15="http://schemas.microsoft.com/office/powerpoint/2012/main" userId="Heather Johnson" providerId="None"/>
      </p:ext>
    </p:extLst>
  </p:cmAuthor>
  <p:cmAuthor id="5" name="Rebekah Roney" initials="RR" lastIdx="8" clrIdx="4">
    <p:extLst>
      <p:ext uri="{19B8F6BF-5375-455C-9EA6-DF929625EA0E}">
        <p15:presenceInfo xmlns:p15="http://schemas.microsoft.com/office/powerpoint/2012/main" userId="S::Rebekah.Roney@itsc.org::ece471f7-7bde-4af7-a47a-e077c840db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1125"/>
    <a:srgbClr val="8E3C97"/>
    <a:srgbClr val="55693F"/>
    <a:srgbClr val="64ADC0"/>
    <a:srgbClr val="5493A3"/>
    <a:srgbClr val="062F6E"/>
    <a:srgbClr val="D9D9D9"/>
    <a:srgbClr val="FFFFFF"/>
    <a:srgbClr val="244766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41" autoAdjust="0"/>
    <p:restoredTop sz="96357" autoAdjust="0"/>
  </p:normalViewPr>
  <p:slideViewPr>
    <p:cSldViewPr snapToGrid="0">
      <p:cViewPr>
        <p:scale>
          <a:sx n="120" d="100"/>
          <a:sy n="120" d="100"/>
        </p:scale>
        <p:origin x="1668" y="-25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55B1F3-99CA-43AB-9090-B79FB791D813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D346CA-D309-44F0-B638-E8B536596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9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346CA-D309-44F0-B638-E8B536596F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8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2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6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5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8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1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7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3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7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DB392-9BF0-4189-9ED0-FB3B0626E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EB74D-E43A-491F-8137-72B004363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6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33F900-870D-45AE-A631-A0AFE813293B}"/>
              </a:ext>
            </a:extLst>
          </p:cNvPr>
          <p:cNvSpPr/>
          <p:nvPr/>
        </p:nvSpPr>
        <p:spPr>
          <a:xfrm>
            <a:off x="452487" y="466627"/>
            <a:ext cx="6921707" cy="9156695"/>
          </a:xfrm>
          <a:prstGeom prst="rect">
            <a:avLst/>
          </a:prstGeom>
          <a:solidFill>
            <a:srgbClr val="8F1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336832-BCB3-44DA-8F90-79CCEBC6FA6D}"/>
              </a:ext>
            </a:extLst>
          </p:cNvPr>
          <p:cNvSpPr/>
          <p:nvPr/>
        </p:nvSpPr>
        <p:spPr>
          <a:xfrm>
            <a:off x="598238" y="615247"/>
            <a:ext cx="6628472" cy="3385349"/>
          </a:xfrm>
          <a:prstGeom prst="roundRect">
            <a:avLst>
              <a:gd name="adj" fmla="val 2857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3006355-D6C4-455E-8794-486155BC1EC9}"/>
              </a:ext>
            </a:extLst>
          </p:cNvPr>
          <p:cNvSpPr/>
          <p:nvPr/>
        </p:nvSpPr>
        <p:spPr>
          <a:xfrm>
            <a:off x="593734" y="4167247"/>
            <a:ext cx="3224975" cy="4058081"/>
          </a:xfrm>
          <a:prstGeom prst="roundRect">
            <a:avLst>
              <a:gd name="adj" fmla="val 440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AB9FFCD-3BC0-4A7E-B05B-B0DDB181F614}"/>
              </a:ext>
            </a:extLst>
          </p:cNvPr>
          <p:cNvGrpSpPr/>
          <p:nvPr/>
        </p:nvGrpSpPr>
        <p:grpSpPr>
          <a:xfrm>
            <a:off x="452487" y="739799"/>
            <a:ext cx="6921708" cy="634959"/>
            <a:chOff x="452487" y="1865470"/>
            <a:chExt cx="6921708" cy="63495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9957AB1-4299-4C1E-ACB0-8B8067E72679}"/>
                </a:ext>
              </a:extLst>
            </p:cNvPr>
            <p:cNvSpPr/>
            <p:nvPr/>
          </p:nvSpPr>
          <p:spPr>
            <a:xfrm>
              <a:off x="452487" y="1865470"/>
              <a:ext cx="6921708" cy="519199"/>
            </a:xfrm>
            <a:prstGeom prst="rect">
              <a:avLst/>
            </a:prstGeom>
            <a:solidFill>
              <a:srgbClr val="062F6E">
                <a:alpha val="69804"/>
              </a:srgb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itle 1">
              <a:extLst>
                <a:ext uri="{FF2B5EF4-FFF2-40B4-BE49-F238E27FC236}">
                  <a16:creationId xmlns:a16="http://schemas.microsoft.com/office/drawing/2014/main" id="{483C6D60-073A-480F-8A3D-98BBCC0CEC5C}"/>
                </a:ext>
              </a:extLst>
            </p:cNvPr>
            <p:cNvSpPr txBox="1">
              <a:spLocks/>
            </p:cNvSpPr>
            <p:nvPr/>
          </p:nvSpPr>
          <p:spPr>
            <a:xfrm>
              <a:off x="614477" y="1912600"/>
              <a:ext cx="6612234" cy="587829"/>
            </a:xfrm>
            <a:prstGeom prst="rect">
              <a:avLst/>
            </a:prstGeom>
            <a:ln>
              <a:noFill/>
            </a:ln>
          </p:spPr>
          <p:txBody>
            <a:bodyPr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j-ea"/>
                  <a:cs typeface="+mj-cs"/>
                </a:defRPr>
              </a:lvl1pPr>
            </a:lstStyle>
            <a:p>
              <a:r>
                <a:rPr lang="en-US" sz="2800" spc="100" dirty="0">
                  <a:latin typeface="Aileron Heavy" panose="00000A00000000000000" pitchFamily="50" charset="0"/>
                </a:rPr>
                <a:t>UNDERSTANDING UI FRAUD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37EEA54-03E1-4F01-9BB3-F5550CC82DCE}"/>
              </a:ext>
            </a:extLst>
          </p:cNvPr>
          <p:cNvSpPr/>
          <p:nvPr/>
        </p:nvSpPr>
        <p:spPr>
          <a:xfrm>
            <a:off x="699972" y="1369038"/>
            <a:ext cx="2458683" cy="2428118"/>
          </a:xfrm>
          <a:prstGeom prst="rect">
            <a:avLst/>
          </a:prstGeom>
          <a:solidFill>
            <a:srgbClr val="062F6E">
              <a:alpha val="89804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9A845D-6C47-496E-8525-AC46DC14B172}"/>
              </a:ext>
            </a:extLst>
          </p:cNvPr>
          <p:cNvSpPr/>
          <p:nvPr/>
        </p:nvSpPr>
        <p:spPr>
          <a:xfrm>
            <a:off x="730153" y="1886311"/>
            <a:ext cx="2390328" cy="19108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Unemployment Insurance (UI) fraud occurs when </a:t>
            </a:r>
            <a:r>
              <a:rPr lang="en-US" sz="1600" dirty="0">
                <a:solidFill>
                  <a:schemeClr val="bg1"/>
                </a:solidFill>
              </a:rPr>
              <a:t>someone knowingly provides false information, or withholds facts, to obtain UI benefits for which they are not eligible.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7BB9BB-7DEA-4FF7-AA3E-96D3348C3517}"/>
              </a:ext>
            </a:extLst>
          </p:cNvPr>
          <p:cNvSpPr txBox="1"/>
          <p:nvPr/>
        </p:nvSpPr>
        <p:spPr>
          <a:xfrm>
            <a:off x="670991" y="4281388"/>
            <a:ext cx="3012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62F6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Consequences of UI Fraud</a:t>
            </a:r>
            <a:endParaRPr lang="en-US" sz="1600" dirty="0">
              <a:solidFill>
                <a:srgbClr val="062F6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E57EBE-4C88-4611-B143-BE8B3E306627}"/>
              </a:ext>
            </a:extLst>
          </p:cNvPr>
          <p:cNvSpPr txBox="1"/>
          <p:nvPr/>
        </p:nvSpPr>
        <p:spPr>
          <a:xfrm>
            <a:off x="776212" y="1402838"/>
            <a:ext cx="230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UI Fraud?</a:t>
            </a:r>
            <a:endParaRPr lang="en-US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C97ED8-B0F0-4BD7-88DB-BC118562B21B}"/>
              </a:ext>
            </a:extLst>
          </p:cNvPr>
          <p:cNvSpPr txBox="1"/>
          <p:nvPr/>
        </p:nvSpPr>
        <p:spPr>
          <a:xfrm>
            <a:off x="614478" y="8595419"/>
            <a:ext cx="3224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For more information about </a:t>
            </a:r>
            <a:r>
              <a:rPr lang="en-US" sz="1600" dirty="0">
                <a:solidFill>
                  <a:schemeClr val="bg1"/>
                </a:solidFill>
                <a:ea typeface="Times New Roman" panose="02020603050405020304" pitchFamily="18" charset="0"/>
              </a:rPr>
              <a:t>UI fraud </a:t>
            </a:r>
            <a:r>
              <a:rPr lang="en-US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visit: </a:t>
            </a:r>
            <a:r>
              <a:rPr lang="en-US" sz="1400" b="1" dirty="0">
                <a:solidFill>
                  <a:schemeClr val="bg1"/>
                </a:solidFill>
              </a:rPr>
              <a:t>www.workforcewv.org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9DACC7-CC0C-4AC8-9E28-BE76D7BDD0B5}"/>
              </a:ext>
            </a:extLst>
          </p:cNvPr>
          <p:cNvSpPr txBox="1"/>
          <p:nvPr/>
        </p:nvSpPr>
        <p:spPr>
          <a:xfrm>
            <a:off x="3182546" y="1299634"/>
            <a:ext cx="4026424" cy="263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062F6E"/>
                </a:solidFill>
              </a:rPr>
              <a:t>Examples of Unemployment Insurance Fraud</a:t>
            </a:r>
          </a:p>
          <a:p>
            <a:pPr marL="287338" indent="-174625">
              <a:lnSpc>
                <a:spcPts val="1300"/>
              </a:lnSpc>
              <a:spcAft>
                <a:spcPts val="55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Providing false information or withholding information when applying for UI benefits</a:t>
            </a:r>
          </a:p>
          <a:p>
            <a:pPr marL="287338" indent="-174625">
              <a:lnSpc>
                <a:spcPts val="1300"/>
              </a:lnSpc>
              <a:spcAft>
                <a:spcPts val="55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Deliberately reporting incorrect or zero wages </a:t>
            </a:r>
          </a:p>
          <a:p>
            <a:pPr marL="287338" indent="-174625">
              <a:lnSpc>
                <a:spcPts val="1300"/>
              </a:lnSpc>
              <a:spcAft>
                <a:spcPts val="55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Saying you are able and available to work, or actively looking for work, when you’re not</a:t>
            </a:r>
          </a:p>
          <a:p>
            <a:pPr marL="287338" marR="0" lvl="0" indent="-174625">
              <a:lnSpc>
                <a:spcPts val="1300"/>
              </a:lnSpc>
              <a:spcBef>
                <a:spcPts val="0"/>
              </a:spcBef>
              <a:spcAft>
                <a:spcPts val="55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Failing to report ALL gross earnings during the week in which they are earned while claiming UI benefits</a:t>
            </a:r>
          </a:p>
          <a:p>
            <a:pPr marL="287338" marR="0" lvl="0" indent="-174625">
              <a:lnSpc>
                <a:spcPts val="1300"/>
              </a:lnSpc>
              <a:spcBef>
                <a:spcPts val="0"/>
              </a:spcBef>
              <a:spcAft>
                <a:spcPts val="55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Filing a claim under another person’s name, Social Security number, or employment information without their knowledge or consent</a:t>
            </a:r>
          </a:p>
          <a:p>
            <a:pPr marL="287338" marR="0" lvl="0" indent="-174625">
              <a:lnSpc>
                <a:spcPts val="1300"/>
              </a:lnSpc>
              <a:spcBef>
                <a:spcPts val="0"/>
              </a:spcBef>
              <a:spcAft>
                <a:spcPts val="55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Filing a claim for someone who is incarcerated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019DF9AD-9D01-4865-BB2B-753A38790DF5}"/>
              </a:ext>
            </a:extLst>
          </p:cNvPr>
          <p:cNvSpPr/>
          <p:nvPr/>
        </p:nvSpPr>
        <p:spPr>
          <a:xfrm>
            <a:off x="4008142" y="8420358"/>
            <a:ext cx="3192294" cy="1000638"/>
          </a:xfrm>
          <a:prstGeom prst="roundRect">
            <a:avLst>
              <a:gd name="adj" fmla="val 14398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1F9F83-CC0A-4DEA-8AAD-0DFDA5357A78}"/>
              </a:ext>
            </a:extLst>
          </p:cNvPr>
          <p:cNvSpPr txBox="1"/>
          <p:nvPr/>
        </p:nvSpPr>
        <p:spPr>
          <a:xfrm>
            <a:off x="6762750" y="9610725"/>
            <a:ext cx="7088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/>
              <a:t>[01/2022]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64164149-5A61-4FEF-8931-08A800CEC0F0}"/>
              </a:ext>
            </a:extLst>
          </p:cNvPr>
          <p:cNvSpPr/>
          <p:nvPr/>
        </p:nvSpPr>
        <p:spPr>
          <a:xfrm>
            <a:off x="3997026" y="4167247"/>
            <a:ext cx="3224975" cy="4058081"/>
          </a:xfrm>
          <a:prstGeom prst="roundRect">
            <a:avLst>
              <a:gd name="adj" fmla="val 440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01CEAA-76E3-4104-B601-A687442FC677}"/>
              </a:ext>
            </a:extLst>
          </p:cNvPr>
          <p:cNvSpPr txBox="1"/>
          <p:nvPr/>
        </p:nvSpPr>
        <p:spPr>
          <a:xfrm>
            <a:off x="670944" y="5798816"/>
            <a:ext cx="1841116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250" dirty="0">
                <a:effectLst/>
                <a:ea typeface="Times New Roman" panose="02020603050405020304" pitchFamily="18" charset="0"/>
              </a:rPr>
              <a:t>For example:</a:t>
            </a:r>
            <a:endParaRPr lang="en-US" sz="1250" dirty="0">
              <a:effectLst/>
              <a:ea typeface="Calibri" panose="020F050202020403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E2449DB-0CE6-413D-8367-B1D06A7B6FA0}"/>
              </a:ext>
            </a:extLst>
          </p:cNvPr>
          <p:cNvSpPr txBox="1"/>
          <p:nvPr/>
        </p:nvSpPr>
        <p:spPr>
          <a:xfrm>
            <a:off x="614477" y="6040474"/>
            <a:ext cx="3173752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174625">
              <a:lnSpc>
                <a:spcPts val="1400"/>
              </a:lnSpc>
              <a:spcAft>
                <a:spcPts val="60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You will be required to repay any UI benefit payments you have received, along with interest and other mandatory penalties. </a:t>
            </a:r>
          </a:p>
          <a:p>
            <a:pPr marL="287338" indent="-174625">
              <a:lnSpc>
                <a:spcPts val="1400"/>
              </a:lnSpc>
              <a:spcAft>
                <a:spcPts val="60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You may NOT be able to collect additional UI benefits until the UI debt is repaid.</a:t>
            </a:r>
          </a:p>
          <a:p>
            <a:pPr marL="287338" indent="-174625">
              <a:lnSpc>
                <a:spcPts val="1400"/>
              </a:lnSpc>
              <a:spcAft>
                <a:spcPts val="60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Your state and federal income tax refunds may be taken to pay back your debt.</a:t>
            </a:r>
          </a:p>
          <a:p>
            <a:pPr marL="287338" indent="-174625">
              <a:lnSpc>
                <a:spcPts val="1400"/>
              </a:lnSpc>
              <a:spcAft>
                <a:spcPts val="600"/>
              </a:spcAft>
              <a:buClr>
                <a:srgbClr val="55693F"/>
              </a:buClr>
              <a:buFont typeface="Wingdings" panose="05000000000000000000" pitchFamily="2" charset="2"/>
              <a:buChar char="§"/>
            </a:pPr>
            <a:r>
              <a:rPr lang="en-US" sz="1250" dirty="0"/>
              <a:t>The state may pursue prosecution and, in some cases, could result in jail time.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684CEC9-0C1F-4EBD-A07F-27C723784490}"/>
              </a:ext>
            </a:extLst>
          </p:cNvPr>
          <p:cNvSpPr txBox="1"/>
          <p:nvPr/>
        </p:nvSpPr>
        <p:spPr>
          <a:xfrm>
            <a:off x="4078255" y="4203918"/>
            <a:ext cx="3023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5569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NEED YOUR HELP IN STOPPING UI FRAUD!</a:t>
            </a:r>
            <a:endParaRPr lang="en-US" dirty="0">
              <a:solidFill>
                <a:srgbClr val="55693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017CD22-F4D4-482E-8B6D-286CEEE2A4E1}"/>
              </a:ext>
            </a:extLst>
          </p:cNvPr>
          <p:cNvSpPr txBox="1"/>
          <p:nvPr/>
        </p:nvSpPr>
        <p:spPr>
          <a:xfrm>
            <a:off x="4172522" y="6725303"/>
            <a:ext cx="29967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250" dirty="0"/>
              <a:t>If you know or suspect someone is committing UI fraud, please contact us!</a:t>
            </a:r>
            <a:endParaRPr lang="en-US" sz="1250" dirty="0">
              <a:effectLst/>
              <a:ea typeface="Calibri" panose="020F0502020204030204" pitchFamily="34" charset="0"/>
            </a:endParaRPr>
          </a:p>
        </p:txBody>
      </p:sp>
      <p:pic>
        <p:nvPicPr>
          <p:cNvPr id="99" name="Graphic 98" descr="Telephone">
            <a:extLst>
              <a:ext uri="{FF2B5EF4-FFF2-40B4-BE49-F238E27FC236}">
                <a16:creationId xmlns:a16="http://schemas.microsoft.com/office/drawing/2014/main" id="{948D6CD3-AC8B-4D79-8F82-8C93B8DFF0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67899" y="7778408"/>
            <a:ext cx="344039" cy="344039"/>
          </a:xfrm>
          <a:prstGeom prst="rect">
            <a:avLst/>
          </a:prstGeom>
        </p:spPr>
      </p:pic>
      <p:pic>
        <p:nvPicPr>
          <p:cNvPr id="100" name="Graphic 99" descr="Email">
            <a:extLst>
              <a:ext uri="{FF2B5EF4-FFF2-40B4-BE49-F238E27FC236}">
                <a16:creationId xmlns:a16="http://schemas.microsoft.com/office/drawing/2014/main" id="{CEBD66E2-D2ED-47BE-B41E-48F583DEF1E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90918" y="7379483"/>
            <a:ext cx="256953" cy="25695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E3FFB99-7A74-4595-A013-20986270F9DC}"/>
              </a:ext>
            </a:extLst>
          </p:cNvPr>
          <p:cNvSpPr txBox="1"/>
          <p:nvPr/>
        </p:nvSpPr>
        <p:spPr>
          <a:xfrm>
            <a:off x="4408553" y="7196336"/>
            <a:ext cx="27493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50" dirty="0"/>
              <a:t>Online: </a:t>
            </a:r>
          </a:p>
          <a:p>
            <a:r>
              <a:rPr lang="en-US" sz="1250" b="1" dirty="0">
                <a:solidFill>
                  <a:schemeClr val="accent1">
                    <a:lumMod val="50000"/>
                  </a:schemeClr>
                </a:solidFill>
              </a:rPr>
              <a:t>reportunemploymentfraud@wv.gov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988F44E-3B22-4261-B162-C1B917AD8163}"/>
              </a:ext>
            </a:extLst>
          </p:cNvPr>
          <p:cNvSpPr txBox="1"/>
          <p:nvPr/>
        </p:nvSpPr>
        <p:spPr>
          <a:xfrm>
            <a:off x="4490839" y="7724056"/>
            <a:ext cx="24483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/>
              <a:t>Call the UI Fraud Hotline at:</a:t>
            </a:r>
          </a:p>
          <a:p>
            <a:pPr algn="ctr"/>
            <a:r>
              <a:rPr lang="en-US" sz="1250" dirty="0"/>
              <a:t>1-800-252-5627 option 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8C4269-91CA-4565-BEFB-20567BD1E9F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7" r="14232" b="15913"/>
          <a:stretch/>
        </p:blipFill>
        <p:spPr>
          <a:xfrm>
            <a:off x="2367735" y="4559227"/>
            <a:ext cx="1420131" cy="1552025"/>
          </a:xfrm>
          <a:prstGeom prst="rect">
            <a:avLst/>
          </a:prstGeom>
        </p:spPr>
      </p:pic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739EDB16-6194-4410-AC06-4804500DD0CD}"/>
              </a:ext>
            </a:extLst>
          </p:cNvPr>
          <p:cNvSpPr/>
          <p:nvPr/>
        </p:nvSpPr>
        <p:spPr>
          <a:xfrm>
            <a:off x="783727" y="4703753"/>
            <a:ext cx="1536448" cy="942464"/>
          </a:xfrm>
          <a:prstGeom prst="roundRect">
            <a:avLst>
              <a:gd name="adj" fmla="val 5999"/>
            </a:avLst>
          </a:prstGeom>
          <a:solidFill>
            <a:srgbClr val="062F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EDB4AE5-372A-453B-BDA2-13A9F1FDC7C1}"/>
              </a:ext>
            </a:extLst>
          </p:cNvPr>
          <p:cNvSpPr txBox="1"/>
          <p:nvPr/>
        </p:nvSpPr>
        <p:spPr>
          <a:xfrm>
            <a:off x="783728" y="4777988"/>
            <a:ext cx="150277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en-US" sz="1400" i="1" dirty="0">
                <a:solidFill>
                  <a:schemeClr val="bg1"/>
                </a:solidFill>
              </a:rPr>
              <a:t>UI fraud is a serious offense that carries some serious penalties.</a:t>
            </a:r>
          </a:p>
        </p:txBody>
      </p:sp>
      <p:sp>
        <p:nvSpPr>
          <p:cNvPr id="94" name="Right Triangle 93">
            <a:extLst>
              <a:ext uri="{FF2B5EF4-FFF2-40B4-BE49-F238E27FC236}">
                <a16:creationId xmlns:a16="http://schemas.microsoft.com/office/drawing/2014/main" id="{AF059107-DBFE-4ACA-A4C2-D4AE05F18E7C}"/>
              </a:ext>
            </a:extLst>
          </p:cNvPr>
          <p:cNvSpPr/>
          <p:nvPr/>
        </p:nvSpPr>
        <p:spPr>
          <a:xfrm rot="177655">
            <a:off x="2256937" y="4814717"/>
            <a:ext cx="845612" cy="141927"/>
          </a:xfrm>
          <a:prstGeom prst="rtTriangle">
            <a:avLst/>
          </a:prstGeom>
          <a:solidFill>
            <a:srgbClr val="062F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EB2ACF-1845-4FE8-9833-87B0D8D8E8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466" y="4804655"/>
            <a:ext cx="3007725" cy="19775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6723049-A32F-9E2D-C5C5-9949CB3D17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522" y="8477117"/>
            <a:ext cx="2766617" cy="89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25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37552D7A8CAD408AF4ACFF692327F7" ma:contentTypeVersion="10" ma:contentTypeDescription="Create a new document." ma:contentTypeScope="" ma:versionID="362db7494e4e97410440beebac722a54">
  <xsd:schema xmlns:xsd="http://www.w3.org/2001/XMLSchema" xmlns:xs="http://www.w3.org/2001/XMLSchema" xmlns:p="http://schemas.microsoft.com/office/2006/metadata/properties" xmlns:ns2="8bdc3bd6-16cc-448e-924f-f58e203bf887" targetNamespace="http://schemas.microsoft.com/office/2006/metadata/properties" ma:root="true" ma:fieldsID="be9bd189c793a46722afe03341f0e3dd" ns2:_="">
    <xsd:import namespace="8bdc3bd6-16cc-448e-924f-f58e203bf88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c3bd6-16cc-448e-924f-f58e203bf88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bdc3bd6-16cc-448e-924f-f58e203bf887">7FD47SRUJDZT-331-4827</_dlc_DocId>
    <_dlc_DocIdUrl xmlns="8bdc3bd6-16cc-448e-924f-f58e203bf887">
      <Url>https://members.itsc.org/sites/projects/intcenter/_layouts/15/DocIdRedir.aspx?ID=7FD47SRUJDZT-331-4827</Url>
      <Description>7FD47SRUJDZT-331-4827</Description>
    </_dlc_DocIdUrl>
  </documentManagement>
</p:properties>
</file>

<file path=customXml/itemProps1.xml><?xml version="1.0" encoding="utf-8"?>
<ds:datastoreItem xmlns:ds="http://schemas.openxmlformats.org/officeDocument/2006/customXml" ds:itemID="{D7158293-7330-4A57-B52D-64C5382640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c3bd6-16cc-448e-924f-f58e203bf8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302484-9271-442A-B458-7E4337AF8CB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63D4E0A-F824-4360-B45F-D79EC9D1A84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99EB176-7018-4CB7-A724-3F0CD0EADB3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bdc3bd6-16cc-448e-924f-f58e203bf88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8100</TotalTime>
  <Words>272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Aileron Heavy</vt:lpstr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Debby Andrews</dc:creator>
  <cp:lastModifiedBy>Mitchell, Christina L</cp:lastModifiedBy>
  <cp:revision>93</cp:revision>
  <cp:lastPrinted>2022-10-31T19:49:39Z</cp:lastPrinted>
  <dcterms:created xsi:type="dcterms:W3CDTF">2021-07-12T15:30:13Z</dcterms:created>
  <dcterms:modified xsi:type="dcterms:W3CDTF">2022-11-01T13:57:50Z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0x0101001B37552D7A8CAD408AF4ACFF692327F7</vt:lpwstr>
  </property>
  <property fmtid="{D5CDD505-2E9C-101B-9397-08002B2CF9AE}" pid="3" name="_dlc_DocIdItemGuid">
    <vt:lpwstr>60085e6c-4d96-4c9f-9a7b-efa2dc7334be</vt:lpwstr>
  </property>
</Properties>
</file>