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8" r:id="rId2"/>
    <p:sldMasterId id="2147483691" r:id="rId3"/>
  </p:sldMasterIdLst>
  <p:sldIdLst>
    <p:sldId id="276" r:id="rId4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Noble" initials="MN" lastIdx="6" clrIdx="0">
    <p:extLst>
      <p:ext uri="{19B8F6BF-5375-455C-9EA6-DF929625EA0E}">
        <p15:presenceInfo xmlns:p15="http://schemas.microsoft.com/office/powerpoint/2012/main" userId="Maria Noble" providerId="None"/>
      </p:ext>
    </p:extLst>
  </p:cmAuthor>
  <p:cmAuthor id="2" name="Debby Andrews" initials="DA" lastIdx="5" clrIdx="1">
    <p:extLst>
      <p:ext uri="{19B8F6BF-5375-455C-9EA6-DF929625EA0E}">
        <p15:presenceInfo xmlns:p15="http://schemas.microsoft.com/office/powerpoint/2012/main" userId="Debby Andrews" providerId="None"/>
      </p:ext>
    </p:extLst>
  </p:cmAuthor>
  <p:cmAuthor id="3" name="Christine Paquette" initials="CP" lastIdx="2" clrIdx="2">
    <p:extLst>
      <p:ext uri="{19B8F6BF-5375-455C-9EA6-DF929625EA0E}">
        <p15:presenceInfo xmlns:p15="http://schemas.microsoft.com/office/powerpoint/2012/main" userId="Christine Paquette" providerId="None"/>
      </p:ext>
    </p:extLst>
  </p:cmAuthor>
  <p:cmAuthor id="4" name="Brian Langley" initials="BL" lastIdx="37" clrIdx="3">
    <p:extLst>
      <p:ext uri="{19B8F6BF-5375-455C-9EA6-DF929625EA0E}">
        <p15:presenceInfo xmlns:p15="http://schemas.microsoft.com/office/powerpoint/2012/main" userId="S::brian.langley@itsc.org::358deace-b84e-4853-8bd5-aac052d7f300" providerId="AD"/>
      </p:ext>
    </p:extLst>
  </p:cmAuthor>
  <p:cmAuthor id="5" name="Emily Savard" initials="ES" lastIdx="6" clrIdx="4">
    <p:extLst>
      <p:ext uri="{19B8F6BF-5375-455C-9EA6-DF929625EA0E}">
        <p15:presenceInfo xmlns:p15="http://schemas.microsoft.com/office/powerpoint/2012/main" userId="Emily Savard" providerId="None"/>
      </p:ext>
    </p:extLst>
  </p:cmAuthor>
  <p:cmAuthor id="6" name="Kirsten Chandler" initials="KC" lastIdx="2" clrIdx="5">
    <p:extLst>
      <p:ext uri="{19B8F6BF-5375-455C-9EA6-DF929625EA0E}">
        <p15:presenceInfo xmlns:p15="http://schemas.microsoft.com/office/powerpoint/2012/main" userId="S::kchandler@epsilonsystems.com::bf2025d3-4bb7-44bc-8a73-fd65b9a8e7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1125"/>
    <a:srgbClr val="062F6E"/>
    <a:srgbClr val="8E3C97"/>
    <a:srgbClr val="55693F"/>
    <a:srgbClr val="FFC000"/>
    <a:srgbClr val="AFC39D"/>
    <a:srgbClr val="657D4B"/>
    <a:srgbClr val="153C5F"/>
    <a:srgbClr val="B9CBA9"/>
    <a:srgbClr val="677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9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Ut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0024E0B-AD6F-42F2-956D-6D35A7E2A27B}"/>
              </a:ext>
            </a:extLst>
          </p:cNvPr>
          <p:cNvSpPr/>
          <p:nvPr userDrawn="1"/>
        </p:nvSpPr>
        <p:spPr>
          <a:xfrm>
            <a:off x="457200" y="662266"/>
            <a:ext cx="9187543" cy="587829"/>
          </a:xfrm>
          <a:prstGeom prst="rect">
            <a:avLst/>
          </a:prstGeom>
          <a:solidFill>
            <a:srgbClr val="062F6E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2886" y="659378"/>
            <a:ext cx="8593999" cy="871086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122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CAB7-9B6C-4E65-AFDF-87881F27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6D557-1424-41AF-AC25-8E8F27C0A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4CBFA-3FF4-4B86-87EE-63A35B335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966A3-934B-4D1A-971A-98CD1CE8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61E9E-A144-4867-B5F0-87B7D75C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0AB6F-7D44-4692-AC43-4E2ADDE5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7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5F46-156C-4EB6-A8EE-DBA323B8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06BC2-EB84-40AB-B469-F0B4CDB8E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AAB2A-EDA6-4141-80AE-864C40AA0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2E464-4D44-4D20-A45A-3CD14E33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F1660-5FD3-48CA-9AC6-9CF97260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46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E9FA9-BEAF-4F60-8576-DD16E4647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414338"/>
            <a:ext cx="2168525" cy="65865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232AF-3D96-414A-AC48-9845CF853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414338"/>
            <a:ext cx="6353175" cy="6586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A7B3-1BB8-4A49-BBA4-967561EF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30222-B60A-4621-95BD-66A1ABE30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479BE-E503-4579-801F-5AF025DD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57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Ut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A66558-4166-4775-B3D8-CAADCB65FB46}"/>
              </a:ext>
            </a:extLst>
          </p:cNvPr>
          <p:cNvSpPr/>
          <p:nvPr userDrawn="1"/>
        </p:nvSpPr>
        <p:spPr>
          <a:xfrm>
            <a:off x="336511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75B1AB0-A30A-49B8-9EE2-64310CCD2FE7}"/>
              </a:ext>
            </a:extLst>
          </p:cNvPr>
          <p:cNvSpPr/>
          <p:nvPr userDrawn="1"/>
        </p:nvSpPr>
        <p:spPr>
          <a:xfrm>
            <a:off x="3693050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EF4DC79-8DF7-41C6-B1E9-FEEB7CD6DCCB}"/>
              </a:ext>
            </a:extLst>
          </p:cNvPr>
          <p:cNvSpPr/>
          <p:nvPr userDrawn="1"/>
        </p:nvSpPr>
        <p:spPr>
          <a:xfrm>
            <a:off x="7049589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2886" y="515686"/>
            <a:ext cx="8593999" cy="871086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024E0B-AD6F-42F2-956D-6D35A7E2A27B}"/>
              </a:ext>
            </a:extLst>
          </p:cNvPr>
          <p:cNvSpPr/>
          <p:nvPr userDrawn="1"/>
        </p:nvSpPr>
        <p:spPr>
          <a:xfrm>
            <a:off x="239486" y="518574"/>
            <a:ext cx="9570720" cy="587829"/>
          </a:xfrm>
          <a:prstGeom prst="rect">
            <a:avLst/>
          </a:prstGeom>
          <a:solidFill>
            <a:srgbClr val="062F6E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44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and Bac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3DC7A3-FA6D-4359-ADE6-31411AA43350}"/>
              </a:ext>
            </a:extLst>
          </p:cNvPr>
          <p:cNvSpPr/>
          <p:nvPr userDrawn="1"/>
        </p:nvSpPr>
        <p:spPr>
          <a:xfrm>
            <a:off x="336511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E35C29A-A6A1-486D-87CD-991B937B6CE5}"/>
              </a:ext>
            </a:extLst>
          </p:cNvPr>
          <p:cNvSpPr/>
          <p:nvPr userDrawn="1"/>
        </p:nvSpPr>
        <p:spPr>
          <a:xfrm>
            <a:off x="7049589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75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-Fold Green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354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6C9728-22F8-43B1-B339-54348E66CB46}"/>
              </a:ext>
            </a:extLst>
          </p:cNvPr>
          <p:cNvSpPr/>
          <p:nvPr userDrawn="1"/>
        </p:nvSpPr>
        <p:spPr>
          <a:xfrm>
            <a:off x="457200" y="662266"/>
            <a:ext cx="9187543" cy="587829"/>
          </a:xfrm>
          <a:prstGeom prst="rect">
            <a:avLst/>
          </a:prstGeom>
          <a:solidFill>
            <a:srgbClr val="062F6E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F71F7D-8C2B-4187-905E-C1E7BCBBB7A3}"/>
              </a:ext>
            </a:extLst>
          </p:cNvPr>
          <p:cNvSpPr txBox="1">
            <a:spLocks/>
          </p:cNvSpPr>
          <p:nvPr userDrawn="1"/>
        </p:nvSpPr>
        <p:spPr>
          <a:xfrm>
            <a:off x="772886" y="659378"/>
            <a:ext cx="8593999" cy="87108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29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DED5-3AAE-4D31-85C2-BA563281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C79A7-A83F-4A13-9BEB-A23071EB2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80A40-87C3-4133-9E5D-2F9308308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2068513"/>
            <a:ext cx="4260850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5FE8B-CC7E-47AE-B785-6C3EB25D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58B7C-2C5B-4BE0-B63C-3E2A872F2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603CA-47B8-4A17-8C74-B30C4910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51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F7B4-4848-4CB9-B908-66DD0FAD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104E8-654A-46DD-AEC4-AC749AC34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62415-4185-464F-AFDE-995D1E768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0D8F2B-4259-4B93-A702-30B9BB2D5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587807-C11A-43DC-8954-ABE01148E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F146F-4D15-49F2-938D-8506735C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CB4DB-48C8-438D-B913-FB9BB1E0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1E9A5-6D6C-48E0-90BD-BE50974C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7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16CE1-BEE3-4744-B9FA-7FFF3B90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1605B-B2A5-4E33-8598-48890736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3B534-8E5C-465E-9540-3F4585E9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95609-DE8A-4649-9225-9DF8F1C2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and Bac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37A1D3-50B1-43EB-A946-3363D0B02F67}"/>
              </a:ext>
            </a:extLst>
          </p:cNvPr>
          <p:cNvSpPr/>
          <p:nvPr userDrawn="1"/>
        </p:nvSpPr>
        <p:spPr>
          <a:xfrm>
            <a:off x="3540107" y="536380"/>
            <a:ext cx="3070137" cy="6722628"/>
          </a:xfrm>
          <a:prstGeom prst="rect">
            <a:avLst/>
          </a:prstGeom>
          <a:solidFill>
            <a:srgbClr val="AFC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40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ED8D0-0C4A-4CBA-B976-D65A62A7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40AC51-D535-4AAC-BF8D-B853065E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F1ECA-1359-4E7C-ABF4-66792C22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92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CD49-949C-4012-85F3-BB56CEE16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744A6-B8E0-4746-BDCE-F40073416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88DE7-773C-401C-AA45-FA193DAA0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5EEB3-F636-4639-A92D-27EE15C5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B682A-B05C-413C-B147-E6C172BB4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5CFFA-963F-4656-A608-FC4DB747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2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CAB7-9B6C-4E65-AFDF-87881F27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6D557-1424-41AF-AC25-8E8F27C0A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4CBFA-3FF4-4B86-87EE-63A35B335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966A3-934B-4D1A-971A-98CD1CE8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61E9E-A144-4867-B5F0-87B7D75C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0AB6F-7D44-4692-AC43-4E2ADDE5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9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5F46-156C-4EB6-A8EE-DBA323B8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06BC2-EB84-40AB-B469-F0B4CDB8E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AAB2A-EDA6-4141-80AE-864C40AA0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2E464-4D44-4D20-A45A-3CD14E33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F1660-5FD3-48CA-9AC6-9CF97260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3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E9FA9-BEAF-4F60-8576-DD16E4647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414338"/>
            <a:ext cx="2168525" cy="65865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232AF-3D96-414A-AC48-9845CF853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414338"/>
            <a:ext cx="6353175" cy="6586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A7B3-1BB8-4A49-BBA4-967561EF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30222-B60A-4621-95BD-66A1ABE30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479BE-E503-4579-801F-5AF025DD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95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5B84CF-BCC4-409E-A014-B3E7405DB91B}"/>
              </a:ext>
            </a:extLst>
          </p:cNvPr>
          <p:cNvSpPr/>
          <p:nvPr userDrawn="1"/>
        </p:nvSpPr>
        <p:spPr>
          <a:xfrm>
            <a:off x="177282" y="251927"/>
            <a:ext cx="9759820" cy="7431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303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Ut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A66558-4166-4775-B3D8-CAADCB65FB46}"/>
              </a:ext>
            </a:extLst>
          </p:cNvPr>
          <p:cNvSpPr/>
          <p:nvPr userDrawn="1"/>
        </p:nvSpPr>
        <p:spPr>
          <a:xfrm>
            <a:off x="336511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75B1AB0-A30A-49B8-9EE2-64310CCD2FE7}"/>
              </a:ext>
            </a:extLst>
          </p:cNvPr>
          <p:cNvSpPr/>
          <p:nvPr userDrawn="1"/>
        </p:nvSpPr>
        <p:spPr>
          <a:xfrm>
            <a:off x="3693050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EF4DC79-8DF7-41C6-B1E9-FEEB7CD6DCCB}"/>
              </a:ext>
            </a:extLst>
          </p:cNvPr>
          <p:cNvSpPr/>
          <p:nvPr userDrawn="1"/>
        </p:nvSpPr>
        <p:spPr>
          <a:xfrm>
            <a:off x="7049589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2886" y="515686"/>
            <a:ext cx="8593999" cy="871086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024E0B-AD6F-42F2-956D-6D35A7E2A27B}"/>
              </a:ext>
            </a:extLst>
          </p:cNvPr>
          <p:cNvSpPr/>
          <p:nvPr userDrawn="1"/>
        </p:nvSpPr>
        <p:spPr>
          <a:xfrm>
            <a:off x="239486" y="518574"/>
            <a:ext cx="9570720" cy="587829"/>
          </a:xfrm>
          <a:prstGeom prst="rect">
            <a:avLst/>
          </a:prstGeom>
          <a:solidFill>
            <a:srgbClr val="062F6E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43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and Bac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3DC7A3-FA6D-4359-ADE6-31411AA43350}"/>
              </a:ext>
            </a:extLst>
          </p:cNvPr>
          <p:cNvSpPr/>
          <p:nvPr userDrawn="1"/>
        </p:nvSpPr>
        <p:spPr>
          <a:xfrm>
            <a:off x="336511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E35C29A-A6A1-486D-87CD-991B937B6CE5}"/>
              </a:ext>
            </a:extLst>
          </p:cNvPr>
          <p:cNvSpPr/>
          <p:nvPr userDrawn="1"/>
        </p:nvSpPr>
        <p:spPr>
          <a:xfrm>
            <a:off x="7049589" y="400595"/>
            <a:ext cx="2672300" cy="698862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-Fold Green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6768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6C9728-22F8-43B1-B339-54348E66CB46}"/>
              </a:ext>
            </a:extLst>
          </p:cNvPr>
          <p:cNvSpPr/>
          <p:nvPr userDrawn="1"/>
        </p:nvSpPr>
        <p:spPr>
          <a:xfrm>
            <a:off x="457200" y="662266"/>
            <a:ext cx="9187543" cy="587829"/>
          </a:xfrm>
          <a:prstGeom prst="rect">
            <a:avLst/>
          </a:prstGeom>
          <a:solidFill>
            <a:srgbClr val="062F6E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F71F7D-8C2B-4187-905E-C1E7BCBBB7A3}"/>
              </a:ext>
            </a:extLst>
          </p:cNvPr>
          <p:cNvSpPr txBox="1">
            <a:spLocks/>
          </p:cNvSpPr>
          <p:nvPr userDrawn="1"/>
        </p:nvSpPr>
        <p:spPr>
          <a:xfrm>
            <a:off x="772886" y="659378"/>
            <a:ext cx="8593999" cy="87108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-Fold Green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0856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DED5-3AAE-4D31-85C2-BA563281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C79A7-A83F-4A13-9BEB-A23071EB2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80A40-87C3-4133-9E5D-2F9308308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2068513"/>
            <a:ext cx="4260850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5FE8B-CC7E-47AE-B785-6C3EB25D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58B7C-2C5B-4BE0-B63C-3E2A872F2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603CA-47B8-4A17-8C74-B30C4910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02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F7B4-4848-4CB9-B908-66DD0FAD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104E8-654A-46DD-AEC4-AC749AC34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62415-4185-464F-AFDE-995D1E768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0D8F2B-4259-4B93-A702-30B9BB2D5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587807-C11A-43DC-8954-ABE01148E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F146F-4D15-49F2-938D-8506735C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CB4DB-48C8-438D-B913-FB9BB1E0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1E9A5-6D6C-48E0-90BD-BE50974C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614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16CE1-BEE3-4744-B9FA-7FFF3B90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1605B-B2A5-4E33-8598-48890736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3B534-8E5C-465E-9540-3F4585E9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95609-DE8A-4649-9225-9DF8F1C2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63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ED8D0-0C4A-4CBA-B976-D65A62A7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40AC51-D535-4AAC-BF8D-B853065E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F1ECA-1359-4E7C-ABF4-66792C22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406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CD49-949C-4012-85F3-BB56CEE16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744A6-B8E0-4746-BDCE-F40073416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88DE7-773C-401C-AA45-FA193DAA0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5EEB3-F636-4639-A92D-27EE15C5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B682A-B05C-413C-B147-E6C172BB4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5CFFA-963F-4656-A608-FC4DB747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95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CAB7-9B6C-4E65-AFDF-87881F27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6D557-1424-41AF-AC25-8E8F27C0A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4CBFA-3FF4-4B86-87EE-63A35B335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966A3-934B-4D1A-971A-98CD1CE8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61E9E-A144-4867-B5F0-87B7D75C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0AB6F-7D44-4692-AC43-4E2ADDE5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5F46-156C-4EB6-A8EE-DBA323B8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06BC2-EB84-40AB-B469-F0B4CDB8E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AAB2A-EDA6-4141-80AE-864C40AA0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2E464-4D44-4D20-A45A-3CD14E33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F1660-5FD3-48CA-9AC6-9CF97260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185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E9FA9-BEAF-4F60-8576-DD16E4647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414338"/>
            <a:ext cx="2168525" cy="65865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232AF-3D96-414A-AC48-9845CF853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414338"/>
            <a:ext cx="6353175" cy="6586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A7B3-1BB8-4A49-BBA4-967561EF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30222-B60A-4621-95BD-66A1ABE30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479BE-E503-4579-801F-5AF025DD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8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16C9728-22F8-43B1-B339-54348E66CB46}"/>
              </a:ext>
            </a:extLst>
          </p:cNvPr>
          <p:cNvSpPr/>
          <p:nvPr userDrawn="1"/>
        </p:nvSpPr>
        <p:spPr>
          <a:xfrm>
            <a:off x="457200" y="662266"/>
            <a:ext cx="9187543" cy="587829"/>
          </a:xfrm>
          <a:prstGeom prst="rect">
            <a:avLst/>
          </a:prstGeom>
          <a:solidFill>
            <a:srgbClr val="062F6E">
              <a:alpha val="50196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F71F7D-8C2B-4187-905E-C1E7BCBBB7A3}"/>
              </a:ext>
            </a:extLst>
          </p:cNvPr>
          <p:cNvSpPr txBox="1">
            <a:spLocks/>
          </p:cNvSpPr>
          <p:nvPr userDrawn="1"/>
        </p:nvSpPr>
        <p:spPr>
          <a:xfrm>
            <a:off x="772886" y="659378"/>
            <a:ext cx="8593999" cy="87108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6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DED5-3AAE-4D31-85C2-BA563281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C79A7-A83F-4A13-9BEB-A23071EB2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80A40-87C3-4133-9E5D-2F9308308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2068513"/>
            <a:ext cx="4260850" cy="493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5FE8B-CC7E-47AE-B785-6C3EB25D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58B7C-2C5B-4BE0-B63C-3E2A872F2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603CA-47B8-4A17-8C74-B30C4910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4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F7B4-4848-4CB9-B908-66DD0FAD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104E8-654A-46DD-AEC4-AC749AC34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62415-4185-464F-AFDE-995D1E768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0D8F2B-4259-4B93-A702-30B9BB2D5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587807-C11A-43DC-8954-ABE01148E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F146F-4D15-49F2-938D-8506735C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CB4DB-48C8-438D-B913-FB9BB1E0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1E9A5-6D6C-48E0-90BD-BE50974C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0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16CE1-BEE3-4744-B9FA-7FFF3B90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1605B-B2A5-4E33-8598-48890736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3B534-8E5C-465E-9540-3F4585E9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95609-DE8A-4649-9225-9DF8F1C2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2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ED8D0-0C4A-4CBA-B976-D65A62A7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40AC51-D535-4AAC-BF8D-B853065E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F1ECA-1359-4E7C-ABF4-66792C22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1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CD49-949C-4012-85F3-BB56CEE16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744A6-B8E0-4746-BDCE-F40073416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88DE7-773C-401C-AA45-FA193DAA0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5EEB3-F636-4639-A92D-27EE15C5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/>
          <a:lstStyle/>
          <a:p>
            <a:fld id="{056102F7-C872-43AC-B0B4-16D62B791F7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B682A-B05C-413C-B147-E6C172BB4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5CFFA-963F-4656-A608-FC4DB747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/>
          <a:lstStyle/>
          <a:p>
            <a:fld id="{FB72D3E3-695D-4735-BAC0-D0A15449E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25B9CF-A0D7-4D51-ABF8-46738037920C}"/>
              </a:ext>
            </a:extLst>
          </p:cNvPr>
          <p:cNvSpPr/>
          <p:nvPr userDrawn="1"/>
        </p:nvSpPr>
        <p:spPr>
          <a:xfrm>
            <a:off x="454646" y="467417"/>
            <a:ext cx="9184867" cy="6837566"/>
          </a:xfrm>
          <a:prstGeom prst="rect">
            <a:avLst/>
          </a:prstGeom>
          <a:solidFill>
            <a:srgbClr val="AFC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CC1959F-9BC6-4C99-9F00-6B0A8B5A6544}"/>
              </a:ext>
            </a:extLst>
          </p:cNvPr>
          <p:cNvSpPr/>
          <p:nvPr userDrawn="1"/>
        </p:nvSpPr>
        <p:spPr>
          <a:xfrm>
            <a:off x="6645729" y="593271"/>
            <a:ext cx="2901042" cy="658585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60FAFDA-EC39-4CA6-98EC-93CDA3BE78D4}"/>
              </a:ext>
            </a:extLst>
          </p:cNvPr>
          <p:cNvSpPr/>
          <p:nvPr userDrawn="1"/>
        </p:nvSpPr>
        <p:spPr>
          <a:xfrm>
            <a:off x="3606509" y="593271"/>
            <a:ext cx="2901042" cy="658585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102EA6D-BC21-44F2-9315-9A90244DC992}"/>
              </a:ext>
            </a:extLst>
          </p:cNvPr>
          <p:cNvSpPr/>
          <p:nvPr userDrawn="1"/>
        </p:nvSpPr>
        <p:spPr>
          <a:xfrm>
            <a:off x="567289" y="593271"/>
            <a:ext cx="2901042" cy="6585858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5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102EA6D-BC21-44F2-9315-9A90244DC992}"/>
              </a:ext>
            </a:extLst>
          </p:cNvPr>
          <p:cNvSpPr/>
          <p:nvPr userDrawn="1"/>
        </p:nvSpPr>
        <p:spPr>
          <a:xfrm>
            <a:off x="239486" y="304800"/>
            <a:ext cx="2857575" cy="7200899"/>
          </a:xfrm>
          <a:prstGeom prst="rect">
            <a:avLst/>
          </a:prstGeom>
          <a:solidFill>
            <a:srgbClr val="AFC3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F4BE2B-7A68-4622-B9DC-57A94AA8F91D}"/>
              </a:ext>
            </a:extLst>
          </p:cNvPr>
          <p:cNvSpPr/>
          <p:nvPr userDrawn="1"/>
        </p:nvSpPr>
        <p:spPr>
          <a:xfrm>
            <a:off x="3600412" y="304800"/>
            <a:ext cx="2857575" cy="7200899"/>
          </a:xfrm>
          <a:prstGeom prst="rect">
            <a:avLst/>
          </a:prstGeom>
          <a:solidFill>
            <a:srgbClr val="AFC3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9FD9AA-68FF-47FE-AD64-096AA144E3E6}"/>
              </a:ext>
            </a:extLst>
          </p:cNvPr>
          <p:cNvSpPr/>
          <p:nvPr userDrawn="1"/>
        </p:nvSpPr>
        <p:spPr>
          <a:xfrm>
            <a:off x="6961339" y="304800"/>
            <a:ext cx="2857575" cy="7200899"/>
          </a:xfrm>
          <a:prstGeom prst="rect">
            <a:avLst/>
          </a:prstGeom>
          <a:solidFill>
            <a:srgbClr val="AFC3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2" userDrawn="1">
          <p15:clr>
            <a:srgbClr val="F26B43"/>
          </p15:clr>
        </p15:guide>
        <p15:guide id="2" pos="2112" userDrawn="1">
          <p15:clr>
            <a:srgbClr val="F26B43"/>
          </p15:clr>
        </p15:guide>
        <p15:guide id="3" pos="4224" userDrawn="1">
          <p15:clr>
            <a:srgbClr val="F26B43"/>
          </p15:clr>
        </p15:guide>
        <p15:guide id="4" orient="horz" pos="472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1F4BE2B-7A68-4622-B9DC-57A94AA8F91D}"/>
              </a:ext>
            </a:extLst>
          </p:cNvPr>
          <p:cNvSpPr/>
          <p:nvPr userDrawn="1"/>
        </p:nvSpPr>
        <p:spPr>
          <a:xfrm>
            <a:off x="3352800" y="451758"/>
            <a:ext cx="3352800" cy="6868886"/>
          </a:xfrm>
          <a:prstGeom prst="rect">
            <a:avLst/>
          </a:prstGeom>
          <a:solidFill>
            <a:srgbClr val="B9CBA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1707036-A044-472B-8B1F-FC9A49F34624}"/>
              </a:ext>
            </a:extLst>
          </p:cNvPr>
          <p:cNvSpPr/>
          <p:nvPr userDrawn="1"/>
        </p:nvSpPr>
        <p:spPr>
          <a:xfrm flipV="1">
            <a:off x="495300" y="5519058"/>
            <a:ext cx="2857499" cy="1796142"/>
          </a:xfrm>
          <a:custGeom>
            <a:avLst/>
            <a:gdLst>
              <a:gd name="connsiteX0" fmla="*/ 0 w 2857499"/>
              <a:gd name="connsiteY0" fmla="*/ 0 h 1796142"/>
              <a:gd name="connsiteX1" fmla="*/ 2857499 w 2857499"/>
              <a:gd name="connsiteY1" fmla="*/ 0 h 1796142"/>
              <a:gd name="connsiteX2" fmla="*/ 2857499 w 2857499"/>
              <a:gd name="connsiteY2" fmla="*/ 41560 h 1796142"/>
              <a:gd name="connsiteX3" fmla="*/ 2719238 w 2857499"/>
              <a:gd name="connsiteY3" fmla="*/ 64233 h 1796142"/>
              <a:gd name="connsiteX4" fmla="*/ 22987 w 2857499"/>
              <a:gd name="connsiteY4" fmla="*/ 1698321 h 1796142"/>
              <a:gd name="connsiteX5" fmla="*/ 11962 w 2857499"/>
              <a:gd name="connsiteY5" fmla="*/ 1796142 h 1796142"/>
              <a:gd name="connsiteX6" fmla="*/ 0 w 2857499"/>
              <a:gd name="connsiteY6" fmla="*/ 1796142 h 179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499" h="1796142">
                <a:moveTo>
                  <a:pt x="0" y="0"/>
                </a:moveTo>
                <a:lnTo>
                  <a:pt x="2857499" y="0"/>
                </a:lnTo>
                <a:lnTo>
                  <a:pt x="2857499" y="41560"/>
                </a:lnTo>
                <a:lnTo>
                  <a:pt x="2719238" y="64233"/>
                </a:lnTo>
                <a:cubicBezTo>
                  <a:pt x="1254421" y="341826"/>
                  <a:pt x="190187" y="960666"/>
                  <a:pt x="22987" y="1698321"/>
                </a:cubicBezTo>
                <a:lnTo>
                  <a:pt x="11962" y="1796142"/>
                </a:lnTo>
                <a:lnTo>
                  <a:pt x="0" y="1796142"/>
                </a:lnTo>
                <a:close/>
              </a:path>
            </a:pathLst>
          </a:custGeom>
          <a:solidFill>
            <a:srgbClr val="B9CBA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7E9119-CCE9-46CF-A14A-11A9427B03ED}"/>
              </a:ext>
            </a:extLst>
          </p:cNvPr>
          <p:cNvSpPr/>
          <p:nvPr userDrawn="1"/>
        </p:nvSpPr>
        <p:spPr>
          <a:xfrm rot="10800000" flipV="1">
            <a:off x="6705600" y="457200"/>
            <a:ext cx="2895600" cy="1796142"/>
          </a:xfrm>
          <a:custGeom>
            <a:avLst/>
            <a:gdLst>
              <a:gd name="connsiteX0" fmla="*/ 0 w 2857499"/>
              <a:gd name="connsiteY0" fmla="*/ 0 h 1796142"/>
              <a:gd name="connsiteX1" fmla="*/ 2857499 w 2857499"/>
              <a:gd name="connsiteY1" fmla="*/ 0 h 1796142"/>
              <a:gd name="connsiteX2" fmla="*/ 2857499 w 2857499"/>
              <a:gd name="connsiteY2" fmla="*/ 41560 h 1796142"/>
              <a:gd name="connsiteX3" fmla="*/ 2719238 w 2857499"/>
              <a:gd name="connsiteY3" fmla="*/ 64233 h 1796142"/>
              <a:gd name="connsiteX4" fmla="*/ 22987 w 2857499"/>
              <a:gd name="connsiteY4" fmla="*/ 1698321 h 1796142"/>
              <a:gd name="connsiteX5" fmla="*/ 11962 w 2857499"/>
              <a:gd name="connsiteY5" fmla="*/ 1796142 h 1796142"/>
              <a:gd name="connsiteX6" fmla="*/ 0 w 2857499"/>
              <a:gd name="connsiteY6" fmla="*/ 1796142 h 179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499" h="1796142">
                <a:moveTo>
                  <a:pt x="0" y="0"/>
                </a:moveTo>
                <a:lnTo>
                  <a:pt x="2857499" y="0"/>
                </a:lnTo>
                <a:lnTo>
                  <a:pt x="2857499" y="41560"/>
                </a:lnTo>
                <a:lnTo>
                  <a:pt x="2719238" y="64233"/>
                </a:lnTo>
                <a:cubicBezTo>
                  <a:pt x="1254421" y="341826"/>
                  <a:pt x="190187" y="960666"/>
                  <a:pt x="22987" y="1698321"/>
                </a:cubicBezTo>
                <a:lnTo>
                  <a:pt x="11962" y="1796142"/>
                </a:lnTo>
                <a:lnTo>
                  <a:pt x="0" y="1796142"/>
                </a:lnTo>
                <a:close/>
              </a:path>
            </a:pathLst>
          </a:custGeom>
          <a:solidFill>
            <a:srgbClr val="B9CBA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" userDrawn="1">
          <p15:clr>
            <a:srgbClr val="F26B43"/>
          </p15:clr>
        </p15:guide>
        <p15:guide id="2" pos="2112" userDrawn="1">
          <p15:clr>
            <a:srgbClr val="F26B43"/>
          </p15:clr>
        </p15:guide>
        <p15:guide id="3" pos="4224" userDrawn="1">
          <p15:clr>
            <a:srgbClr val="F26B43"/>
          </p15:clr>
        </p15:guide>
        <p15:guide id="4" orient="horz" pos="4608" userDrawn="1">
          <p15:clr>
            <a:srgbClr val="F26B43"/>
          </p15:clr>
        </p15:guide>
        <p15:guide id="5" pos="312" userDrawn="1">
          <p15:clr>
            <a:srgbClr val="F26B43"/>
          </p15:clr>
        </p15:guide>
        <p15:guide id="6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macc,workforcewv.org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uc.workforcewv.org/" TargetMode="Externa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2545F0-7DEB-4C5A-A9F0-626D0A8EC8C8}"/>
              </a:ext>
            </a:extLst>
          </p:cNvPr>
          <p:cNvSpPr/>
          <p:nvPr/>
        </p:nvSpPr>
        <p:spPr>
          <a:xfrm>
            <a:off x="457200" y="457200"/>
            <a:ext cx="9144000" cy="6858000"/>
          </a:xfrm>
          <a:prstGeom prst="rect">
            <a:avLst/>
          </a:prstGeom>
          <a:solidFill>
            <a:srgbClr val="8F1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953B974-EC43-4D4C-91C0-2A8C939B7A21}"/>
              </a:ext>
            </a:extLst>
          </p:cNvPr>
          <p:cNvSpPr/>
          <p:nvPr/>
        </p:nvSpPr>
        <p:spPr>
          <a:xfrm>
            <a:off x="557920" y="1531856"/>
            <a:ext cx="2876302" cy="5590095"/>
          </a:xfrm>
          <a:prstGeom prst="roundRect">
            <a:avLst>
              <a:gd name="adj" fmla="val 536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B437D6D-DB68-44D9-8311-68D4437BAC95}"/>
              </a:ext>
            </a:extLst>
          </p:cNvPr>
          <p:cNvSpPr/>
          <p:nvPr/>
        </p:nvSpPr>
        <p:spPr>
          <a:xfrm>
            <a:off x="6604357" y="1531856"/>
            <a:ext cx="2876302" cy="5590095"/>
          </a:xfrm>
          <a:prstGeom prst="roundRect">
            <a:avLst>
              <a:gd name="adj" fmla="val 536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8EF646A-738C-4221-A76E-460AEFC43DB3}"/>
              </a:ext>
            </a:extLst>
          </p:cNvPr>
          <p:cNvSpPr/>
          <p:nvPr/>
        </p:nvSpPr>
        <p:spPr>
          <a:xfrm>
            <a:off x="3600563" y="1626400"/>
            <a:ext cx="2876302" cy="5590095"/>
          </a:xfrm>
          <a:prstGeom prst="roundRect">
            <a:avLst>
              <a:gd name="adj" fmla="val 536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5F8B40-1FD7-41FA-A724-642C17FAD4A4}"/>
              </a:ext>
            </a:extLst>
          </p:cNvPr>
          <p:cNvSpPr txBox="1"/>
          <p:nvPr/>
        </p:nvSpPr>
        <p:spPr>
          <a:xfrm>
            <a:off x="598239" y="505351"/>
            <a:ext cx="577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50" dirty="0">
                <a:solidFill>
                  <a:schemeClr val="bg1"/>
                </a:solidFill>
                <a:latin typeface="Aileron Black" panose="00000A00000000000000" pitchFamily="50" charset="0"/>
              </a:rPr>
              <a:t>Maintaining My UI Eligibility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10D5E2-A8C1-4630-A4ED-E70A06877958}"/>
              </a:ext>
            </a:extLst>
          </p:cNvPr>
          <p:cNvSpPr/>
          <p:nvPr/>
        </p:nvSpPr>
        <p:spPr>
          <a:xfrm>
            <a:off x="598239" y="1039856"/>
            <a:ext cx="5453769" cy="394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sz="1600" dirty="0">
                <a:solidFill>
                  <a:schemeClr val="bg1"/>
                </a:solidFill>
              </a:rPr>
              <a:t>Use this quick-reference guide to help you remember what to do each week to continue receiving your UI benefit payments.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FF5F3-705F-4CA1-8A16-DF1F126D3F6B}"/>
              </a:ext>
            </a:extLst>
          </p:cNvPr>
          <p:cNvSpPr/>
          <p:nvPr/>
        </p:nvSpPr>
        <p:spPr>
          <a:xfrm>
            <a:off x="452485" y="1672227"/>
            <a:ext cx="9144000" cy="531272"/>
          </a:xfrm>
          <a:prstGeom prst="rect">
            <a:avLst/>
          </a:prstGeom>
          <a:solidFill>
            <a:srgbClr val="062F6E">
              <a:alpha val="69804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3A791C6-363F-4F9E-9979-08684485E573}"/>
              </a:ext>
            </a:extLst>
          </p:cNvPr>
          <p:cNvSpPr txBox="1">
            <a:spLocks/>
          </p:cNvSpPr>
          <p:nvPr/>
        </p:nvSpPr>
        <p:spPr>
          <a:xfrm>
            <a:off x="614476" y="1695791"/>
            <a:ext cx="8808965" cy="58782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spc="50" dirty="0">
                <a:latin typeface="Aileron Black" panose="00000A00000000000000" pitchFamily="50" charset="0"/>
              </a:rPr>
              <a:t>THREE SIMPLE STEPS EACH WEEK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4EAE49-C564-4AD7-A9F2-5DEEDAEC0695}"/>
              </a:ext>
            </a:extLst>
          </p:cNvPr>
          <p:cNvSpPr/>
          <p:nvPr/>
        </p:nvSpPr>
        <p:spPr>
          <a:xfrm>
            <a:off x="579653" y="2208424"/>
            <a:ext cx="560615" cy="56061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62F6E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3F64DA-B003-4886-B362-7E5DB642631A}"/>
              </a:ext>
            </a:extLst>
          </p:cNvPr>
          <p:cNvSpPr/>
          <p:nvPr/>
        </p:nvSpPr>
        <p:spPr>
          <a:xfrm>
            <a:off x="3614106" y="2208424"/>
            <a:ext cx="560615" cy="56061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62F6E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1342F16-6849-436D-AB39-E5D3DE927995}"/>
              </a:ext>
            </a:extLst>
          </p:cNvPr>
          <p:cNvSpPr/>
          <p:nvPr/>
        </p:nvSpPr>
        <p:spPr>
          <a:xfrm>
            <a:off x="6605238" y="2208424"/>
            <a:ext cx="560615" cy="56061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62F6E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3D1740-C51A-4A80-B7AE-84E405CEDFB8}"/>
              </a:ext>
            </a:extLst>
          </p:cNvPr>
          <p:cNvSpPr txBox="1"/>
          <p:nvPr/>
        </p:nvSpPr>
        <p:spPr>
          <a:xfrm>
            <a:off x="1019861" y="2322865"/>
            <a:ext cx="1910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for Work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710700-101E-49CE-94DA-C79A5BA85BA3}"/>
              </a:ext>
            </a:extLst>
          </p:cNvPr>
          <p:cNvSpPr txBox="1"/>
          <p:nvPr/>
        </p:nvSpPr>
        <p:spPr>
          <a:xfrm>
            <a:off x="4105755" y="2236094"/>
            <a:ext cx="2215379" cy="55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dirty="0"/>
              <a:t>Complete Weekly Claim Certification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995160-61A9-4C61-A64C-116D5C5A913A}"/>
              </a:ext>
            </a:extLst>
          </p:cNvPr>
          <p:cNvSpPr txBox="1"/>
          <p:nvPr/>
        </p:nvSpPr>
        <p:spPr>
          <a:xfrm>
            <a:off x="7115509" y="2302091"/>
            <a:ext cx="2219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Report Earnings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CBB555-CAA1-4AE8-8E2D-AB47728A9E09}"/>
              </a:ext>
            </a:extLst>
          </p:cNvPr>
          <p:cNvSpPr/>
          <p:nvPr/>
        </p:nvSpPr>
        <p:spPr>
          <a:xfrm>
            <a:off x="6605238" y="2803103"/>
            <a:ext cx="2867468" cy="754021"/>
          </a:xfrm>
          <a:prstGeom prst="rect">
            <a:avLst/>
          </a:prstGeom>
          <a:solidFill>
            <a:srgbClr val="AFC39D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lang="en-US" sz="1200" b="1" dirty="0">
                <a:solidFill>
                  <a:schemeClr val="tx1"/>
                </a:solidFill>
              </a:rPr>
              <a:t>Remember: </a:t>
            </a:r>
            <a:r>
              <a:rPr lang="en-US" sz="1200" dirty="0">
                <a:solidFill>
                  <a:schemeClr val="tx1"/>
                </a:solidFill>
              </a:rPr>
              <a:t>If you are working, you must report your </a:t>
            </a:r>
            <a:r>
              <a:rPr lang="en-US" sz="1200" b="1" dirty="0">
                <a:solidFill>
                  <a:schemeClr val="tx1"/>
                </a:solidFill>
              </a:rPr>
              <a:t>gross earnings </a:t>
            </a:r>
            <a:r>
              <a:rPr lang="en-US" sz="1200" dirty="0">
                <a:solidFill>
                  <a:schemeClr val="tx1"/>
                </a:solidFill>
              </a:rPr>
              <a:t>(earnings before tax and other deductions).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37EF9A-28E2-4DE9-BFD7-4E0E4452DADD}"/>
              </a:ext>
            </a:extLst>
          </p:cNvPr>
          <p:cNvSpPr/>
          <p:nvPr/>
        </p:nvSpPr>
        <p:spPr>
          <a:xfrm>
            <a:off x="557921" y="2803103"/>
            <a:ext cx="2876302" cy="754021"/>
          </a:xfrm>
          <a:prstGeom prst="rect">
            <a:avLst/>
          </a:prstGeom>
          <a:solidFill>
            <a:srgbClr val="AFC39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lang="en-US" sz="1200" b="1" dirty="0">
                <a:solidFill>
                  <a:schemeClr val="tx1"/>
                </a:solidFill>
              </a:rPr>
              <a:t>Remember: </a:t>
            </a:r>
            <a:r>
              <a:rPr lang="en-US" sz="1200" dirty="0">
                <a:solidFill>
                  <a:schemeClr val="tx1"/>
                </a:solidFill>
              </a:rPr>
              <a:t>To receive UI benefits, you must meet the state’s work search requirements such as completing and submitting job applications to employers.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62BB8C-2204-43C1-8E96-423B9E7FD63C}"/>
              </a:ext>
            </a:extLst>
          </p:cNvPr>
          <p:cNvSpPr txBox="1"/>
          <p:nvPr/>
        </p:nvSpPr>
        <p:spPr>
          <a:xfrm>
            <a:off x="6583987" y="4511782"/>
            <a:ext cx="26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i="1">
                <a:solidFill>
                  <a:srgbClr val="759258"/>
                </a:solidFill>
              </a:defRPr>
            </a:lvl1pPr>
          </a:lstStyle>
          <a:p>
            <a:r>
              <a:rPr lang="en-US" sz="1400" dirty="0">
                <a:solidFill>
                  <a:srgbClr val="55693F"/>
                </a:solidFill>
              </a:rPr>
              <a:t>When to Report Earnings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6A67FB-6746-4D0D-8E37-28DB8028DCAB}"/>
              </a:ext>
            </a:extLst>
          </p:cNvPr>
          <p:cNvSpPr txBox="1"/>
          <p:nvPr/>
        </p:nvSpPr>
        <p:spPr>
          <a:xfrm>
            <a:off x="6712916" y="4767764"/>
            <a:ext cx="2634886" cy="55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/>
              <a:t>Report your gross earnings for the Sunday through Saturday week you </a:t>
            </a:r>
            <a:r>
              <a:rPr lang="en-US" sz="1200" b="1" dirty="0"/>
              <a:t>worked</a:t>
            </a:r>
            <a:r>
              <a:rPr lang="en-US" sz="1200" dirty="0"/>
              <a:t>, </a:t>
            </a:r>
            <a:r>
              <a:rPr lang="en-US" sz="1200" b="1" dirty="0"/>
              <a:t>NOT</a:t>
            </a:r>
            <a:r>
              <a:rPr lang="en-US" sz="1200" dirty="0"/>
              <a:t> the week you got paid.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48EE2D-6A0A-4C50-8AB2-2F639C8B3CAB}"/>
              </a:ext>
            </a:extLst>
          </p:cNvPr>
          <p:cNvSpPr txBox="1"/>
          <p:nvPr/>
        </p:nvSpPr>
        <p:spPr>
          <a:xfrm>
            <a:off x="6604155" y="3594545"/>
            <a:ext cx="26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i="1">
                <a:solidFill>
                  <a:srgbClr val="759258"/>
                </a:solidFill>
              </a:defRPr>
            </a:lvl1pPr>
          </a:lstStyle>
          <a:p>
            <a:r>
              <a:rPr lang="en-US" sz="1400" dirty="0">
                <a:solidFill>
                  <a:srgbClr val="55693F"/>
                </a:solidFill>
              </a:rPr>
              <a:t>What Earnings to Report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540F2C-1474-4DD3-9F36-B1EF49337867}"/>
              </a:ext>
            </a:extLst>
          </p:cNvPr>
          <p:cNvSpPr txBox="1"/>
          <p:nvPr/>
        </p:nvSpPr>
        <p:spPr>
          <a:xfrm>
            <a:off x="6712916" y="3848147"/>
            <a:ext cx="2634886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/>
              <a:t>Report </a:t>
            </a:r>
            <a:r>
              <a:rPr lang="en-US" sz="1200" b="1" dirty="0"/>
              <a:t>any money you earned </a:t>
            </a:r>
            <a:r>
              <a:rPr lang="en-US" sz="1200" dirty="0"/>
              <a:t>for any work you did, including full- or part-time employment, or odd jobs, and tips (even if you have not yet been paid).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518655-B5CF-4323-85C3-802CDC3AFC35}"/>
              </a:ext>
            </a:extLst>
          </p:cNvPr>
          <p:cNvSpPr txBox="1"/>
          <p:nvPr/>
        </p:nvSpPr>
        <p:spPr>
          <a:xfrm>
            <a:off x="6586641" y="5953766"/>
            <a:ext cx="1796143" cy="45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b="1" i="1" dirty="0">
                <a:solidFill>
                  <a:srgbClr val="677F4D"/>
                </a:solidFill>
              </a:rPr>
              <a:t>How to Calculate Gross Earnings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339591-DAE6-4709-A043-58F50005D6EC}"/>
              </a:ext>
            </a:extLst>
          </p:cNvPr>
          <p:cNvSpPr txBox="1"/>
          <p:nvPr/>
        </p:nvSpPr>
        <p:spPr>
          <a:xfrm>
            <a:off x="6712916" y="6379692"/>
            <a:ext cx="150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# of Hours Worked</a:t>
            </a:r>
          </a:p>
          <a:p>
            <a:r>
              <a:rPr lang="en-US" sz="1200" u="sng" dirty="0"/>
              <a:t>x Hourly Rate of Pay</a:t>
            </a:r>
          </a:p>
          <a:p>
            <a:r>
              <a:rPr lang="en-US" sz="1200" dirty="0"/>
              <a:t>= Gross Earnings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F694A83-608F-41CB-A150-8CF0D23CE999}"/>
              </a:ext>
            </a:extLst>
          </p:cNvPr>
          <p:cNvSpPr/>
          <p:nvPr/>
        </p:nvSpPr>
        <p:spPr>
          <a:xfrm>
            <a:off x="3578656" y="2803103"/>
            <a:ext cx="2876302" cy="754021"/>
          </a:xfrm>
          <a:prstGeom prst="rect">
            <a:avLst/>
          </a:prstGeom>
          <a:solidFill>
            <a:srgbClr val="AFC39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lang="en-US" sz="1200" b="1" dirty="0">
                <a:solidFill>
                  <a:schemeClr val="tx1"/>
                </a:solidFill>
              </a:rPr>
              <a:t>Remember: </a:t>
            </a:r>
            <a:r>
              <a:rPr lang="en-US" sz="1200" dirty="0">
                <a:solidFill>
                  <a:schemeClr val="tx1"/>
                </a:solidFill>
              </a:rPr>
              <a:t>If you don’t submit your claim for the prior week by the deadline, your benefit payment may be delayed or denied for that week!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6A1F72-1BA5-4BCF-A35D-519540F3ADB3}"/>
              </a:ext>
            </a:extLst>
          </p:cNvPr>
          <p:cNvSpPr txBox="1"/>
          <p:nvPr/>
        </p:nvSpPr>
        <p:spPr>
          <a:xfrm>
            <a:off x="571500" y="6103562"/>
            <a:ext cx="2618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i="1">
                <a:solidFill>
                  <a:srgbClr val="759258"/>
                </a:solidFill>
              </a:defRPr>
            </a:lvl1pPr>
          </a:lstStyle>
          <a:p>
            <a:r>
              <a:rPr lang="en-US" sz="1400" dirty="0">
                <a:solidFill>
                  <a:srgbClr val="55693F"/>
                </a:solidFill>
              </a:rPr>
              <a:t>Document</a:t>
            </a:r>
            <a:r>
              <a:rPr lang="en-US" dirty="0">
                <a:solidFill>
                  <a:srgbClr val="55693F"/>
                </a:solidFill>
              </a:rPr>
              <a:t> your Efforts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3D9779-B6E1-419C-AF2D-FA101B6D12C0}"/>
              </a:ext>
            </a:extLst>
          </p:cNvPr>
          <p:cNvSpPr txBox="1"/>
          <p:nvPr/>
        </p:nvSpPr>
        <p:spPr>
          <a:xfrm>
            <a:off x="667775" y="3848147"/>
            <a:ext cx="1412088" cy="86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/>
              <a:t>Each week, identify effective work search activities that lead to getting a new job.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8B86D54-ACED-4914-A73C-6C640B74E21C}"/>
              </a:ext>
            </a:extLst>
          </p:cNvPr>
          <p:cNvSpPr txBox="1"/>
          <p:nvPr/>
        </p:nvSpPr>
        <p:spPr>
          <a:xfrm>
            <a:off x="667775" y="6382281"/>
            <a:ext cx="2656114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/>
              <a:t>Keep a record of your work search activities. Be sure to document the “what, when, where, and with whom” as well as the results of each activity.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6C37131-C1D8-41B5-A53A-0848ACBD947B}"/>
              </a:ext>
            </a:extLst>
          </p:cNvPr>
          <p:cNvSpPr txBox="1"/>
          <p:nvPr/>
        </p:nvSpPr>
        <p:spPr>
          <a:xfrm>
            <a:off x="3607186" y="3594545"/>
            <a:ext cx="292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 i="1">
                <a:solidFill>
                  <a:srgbClr val="677F4D"/>
                </a:solidFill>
              </a:defRPr>
            </a:lvl1pPr>
          </a:lstStyle>
          <a:p>
            <a:r>
              <a:rPr lang="en-US" dirty="0">
                <a:solidFill>
                  <a:srgbClr val="55693F"/>
                </a:solidFill>
              </a:rPr>
              <a:t>When to File Your Weekly Claim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3BBEE8A-5CBD-4B7A-96E5-A9517E9641E0}"/>
              </a:ext>
            </a:extLst>
          </p:cNvPr>
          <p:cNvSpPr txBox="1"/>
          <p:nvPr/>
        </p:nvSpPr>
        <p:spPr>
          <a:xfrm>
            <a:off x="3703380" y="4649441"/>
            <a:ext cx="2642284" cy="1146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Aft>
                <a:spcPts val="200"/>
              </a:spcAft>
            </a:pPr>
            <a:r>
              <a:rPr lang="en-US" sz="1200" dirty="0"/>
              <a:t>Online:</a:t>
            </a:r>
          </a:p>
          <a:p>
            <a:pPr>
              <a:lnSpc>
                <a:spcPts val="1200"/>
              </a:lnSpc>
              <a:spcAft>
                <a:spcPts val="200"/>
              </a:spcAft>
            </a:pPr>
            <a:r>
              <a:rPr lang="en-US" sz="1200" dirty="0"/>
              <a:t>For fastest service, visit: </a:t>
            </a:r>
          </a:p>
          <a:p>
            <a:pPr>
              <a:lnSpc>
                <a:spcPts val="1200"/>
              </a:lnSpc>
              <a:spcAft>
                <a:spcPts val="200"/>
              </a:spcAft>
            </a:pPr>
            <a:r>
              <a:rPr lang="en-US" sz="1200" b="1" i="1" dirty="0">
                <a:hlinkClick r:id="rId2"/>
              </a:rPr>
              <a:t>https://uc.workforcewv.org/</a:t>
            </a:r>
            <a:endParaRPr lang="en-US" sz="1200" b="1" i="1" dirty="0"/>
          </a:p>
          <a:p>
            <a:pPr>
              <a:lnSpc>
                <a:spcPts val="1200"/>
              </a:lnSpc>
              <a:spcAft>
                <a:spcPts val="200"/>
              </a:spcAft>
            </a:pPr>
            <a:endParaRPr lang="en-US" sz="1200" dirty="0"/>
          </a:p>
          <a:p>
            <a:pPr>
              <a:lnSpc>
                <a:spcPts val="1200"/>
              </a:lnSpc>
              <a:spcAft>
                <a:spcPts val="200"/>
              </a:spcAft>
            </a:pPr>
            <a:r>
              <a:rPr lang="en-US" sz="1200" dirty="0"/>
              <a:t>In Person:</a:t>
            </a:r>
          </a:p>
          <a:p>
            <a:pPr>
              <a:lnSpc>
                <a:spcPts val="1200"/>
              </a:lnSpc>
              <a:spcAft>
                <a:spcPts val="200"/>
              </a:spcAft>
            </a:pPr>
            <a:r>
              <a:rPr lang="en-US" sz="1200" dirty="0"/>
              <a:t>Your nearest Local Office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A58AB0-D4A6-4CA1-AE9B-EF14DE018BAB}"/>
              </a:ext>
            </a:extLst>
          </p:cNvPr>
          <p:cNvSpPr txBox="1"/>
          <p:nvPr/>
        </p:nvSpPr>
        <p:spPr>
          <a:xfrm>
            <a:off x="3607186" y="4393519"/>
            <a:ext cx="2761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 i="1">
                <a:solidFill>
                  <a:srgbClr val="677F4D"/>
                </a:solidFill>
              </a:defRPr>
            </a:lvl1pPr>
          </a:lstStyle>
          <a:p>
            <a:r>
              <a:rPr lang="en-US" dirty="0">
                <a:solidFill>
                  <a:srgbClr val="55693F"/>
                </a:solidFill>
              </a:rPr>
              <a:t>How to File Your Weekly Claim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C985ADE-B934-40FD-B16D-A0F47933DF98}"/>
              </a:ext>
            </a:extLst>
          </p:cNvPr>
          <p:cNvSpPr txBox="1"/>
          <p:nvPr/>
        </p:nvSpPr>
        <p:spPr>
          <a:xfrm>
            <a:off x="3703381" y="3848147"/>
            <a:ext cx="2642284" cy="55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1100"/>
              </a:lnSpc>
              <a:defRPr sz="1200">
                <a:latin typeface="+mj-lt"/>
              </a:defRPr>
            </a:lvl1pPr>
          </a:lstStyle>
          <a:p>
            <a:pPr>
              <a:lnSpc>
                <a:spcPts val="1200"/>
              </a:lnSpc>
            </a:pPr>
            <a:r>
              <a:rPr lang="en-US" dirty="0">
                <a:latin typeface="+mn-lt"/>
              </a:rPr>
              <a:t>You must submit a claim before 5pm Friday </a:t>
            </a:r>
            <a:r>
              <a:rPr lang="en-US" sz="1200" dirty="0">
                <a:latin typeface="+mn-lt"/>
              </a:rPr>
              <a:t>for the prior week’s activities, Sunday through Saturday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D33081FF-A31E-4DCD-8137-799AA658817D}"/>
              </a:ext>
            </a:extLst>
          </p:cNvPr>
          <p:cNvSpPr/>
          <p:nvPr/>
        </p:nvSpPr>
        <p:spPr>
          <a:xfrm>
            <a:off x="3724293" y="5753542"/>
            <a:ext cx="1536448" cy="1192929"/>
          </a:xfrm>
          <a:prstGeom prst="roundRect">
            <a:avLst>
              <a:gd name="adj" fmla="val 5999"/>
            </a:avLst>
          </a:prstGeom>
          <a:solidFill>
            <a:srgbClr val="062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B7C0432-1A63-43F5-A75C-A7611F4C9638}"/>
              </a:ext>
            </a:extLst>
          </p:cNvPr>
          <p:cNvSpPr/>
          <p:nvPr/>
        </p:nvSpPr>
        <p:spPr>
          <a:xfrm>
            <a:off x="3760624" y="5780175"/>
            <a:ext cx="1536448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300" i="1" dirty="0">
                <a:solidFill>
                  <a:schemeClr val="bg1"/>
                </a:solidFill>
              </a:rPr>
              <a:t>If you realize you made a mistake on your weekly claim, contact WorkForce WV immediately.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1C6B30-3D32-4D58-A409-5B94991F2F7E}"/>
              </a:ext>
            </a:extLst>
          </p:cNvPr>
          <p:cNvSpPr txBox="1"/>
          <p:nvPr/>
        </p:nvSpPr>
        <p:spPr>
          <a:xfrm>
            <a:off x="587320" y="4746986"/>
            <a:ext cx="2775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 i="1">
                <a:solidFill>
                  <a:srgbClr val="677F4D"/>
                </a:solidFill>
              </a:defRPr>
            </a:lvl1pPr>
          </a:lstStyle>
          <a:p>
            <a:r>
              <a:rPr lang="en-US" dirty="0">
                <a:solidFill>
                  <a:srgbClr val="55693F"/>
                </a:solidFill>
              </a:rPr>
              <a:t>Execute your Plan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7AD051C-9299-482B-AD4B-428280DCFFFF}"/>
              </a:ext>
            </a:extLst>
          </p:cNvPr>
          <p:cNvSpPr txBox="1"/>
          <p:nvPr/>
        </p:nvSpPr>
        <p:spPr>
          <a:xfrm>
            <a:off x="667775" y="4999443"/>
            <a:ext cx="2752758" cy="966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lnSpc>
                <a:spcPts val="1200"/>
              </a:lnSpc>
              <a:spcAft>
                <a:spcPts val="400"/>
              </a:spcAft>
              <a:buClr>
                <a:srgbClr val="062F6E"/>
              </a:buClr>
              <a:buFont typeface="Wingdings" panose="05000000000000000000" pitchFamily="2" charset="2"/>
              <a:buChar char="ü"/>
            </a:pPr>
            <a:r>
              <a:rPr lang="en-US" sz="1200" dirty="0"/>
              <a:t>Complete work search activities</a:t>
            </a:r>
          </a:p>
          <a:p>
            <a:pPr marL="169863" indent="-169863">
              <a:lnSpc>
                <a:spcPts val="1200"/>
              </a:lnSpc>
              <a:spcAft>
                <a:spcPts val="400"/>
              </a:spcAft>
              <a:buClr>
                <a:srgbClr val="062F6E"/>
              </a:buClr>
              <a:buFont typeface="Wingdings" panose="05000000000000000000" pitchFamily="2" charset="2"/>
              <a:buChar char="ü"/>
            </a:pPr>
            <a:r>
              <a:rPr lang="en-US" sz="1200" dirty="0"/>
              <a:t>Be able and available for work</a:t>
            </a:r>
          </a:p>
          <a:p>
            <a:pPr marL="169863" indent="-169863">
              <a:lnSpc>
                <a:spcPts val="1200"/>
              </a:lnSpc>
              <a:spcAft>
                <a:spcPts val="400"/>
              </a:spcAft>
              <a:buClr>
                <a:srgbClr val="062F6E"/>
              </a:buClr>
              <a:buFont typeface="Wingdings" panose="05000000000000000000" pitchFamily="2" charset="2"/>
              <a:buChar char="ü"/>
            </a:pPr>
            <a:r>
              <a:rPr lang="en-US" sz="1200" dirty="0"/>
              <a:t>Register with </a:t>
            </a:r>
            <a:r>
              <a:rPr lang="en-US" sz="1200" b="1" i="1" dirty="0">
                <a:hlinkClick r:id="rId3"/>
              </a:rPr>
              <a:t>https://macc.workforcewv.org</a:t>
            </a:r>
            <a:r>
              <a:rPr lang="en-US" sz="1200" b="1" i="1" dirty="0"/>
              <a:t> </a:t>
            </a:r>
            <a:r>
              <a:rPr lang="en-US" sz="1200" dirty="0"/>
              <a:t>and actively use our job matching website.</a:t>
            </a:r>
          </a:p>
        </p:txBody>
      </p:sp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E380B773-B73C-4A61-BD24-FA9B5B25C3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577120"/>
              </p:ext>
            </p:extLst>
          </p:nvPr>
        </p:nvGraphicFramePr>
        <p:xfrm>
          <a:off x="5324475" y="5900738"/>
          <a:ext cx="106203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206720" imgH="1301760" progId="">
                  <p:embed/>
                </p:oleObj>
              </mc:Choice>
              <mc:Fallback>
                <p:oleObj r:id="rId4" imgW="1206720" imgH="1301760" progId="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E380B773-B73C-4A61-BD24-FA9B5B25C3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24475" y="5900738"/>
                        <a:ext cx="1062038" cy="114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6BC56167-B8C2-4174-972E-F2D30617A939}"/>
              </a:ext>
            </a:extLst>
          </p:cNvPr>
          <p:cNvSpPr txBox="1"/>
          <p:nvPr/>
        </p:nvSpPr>
        <p:spPr>
          <a:xfrm>
            <a:off x="571497" y="3594545"/>
            <a:ext cx="2753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 i="1">
                <a:solidFill>
                  <a:srgbClr val="677F4D"/>
                </a:solidFill>
              </a:defRPr>
            </a:lvl1pPr>
          </a:lstStyle>
          <a:p>
            <a:r>
              <a:rPr lang="en-US" dirty="0">
                <a:solidFill>
                  <a:srgbClr val="55693F"/>
                </a:solidFill>
              </a:rPr>
              <a:t>Make a Plan &amp; Set a Goal</a:t>
            </a:r>
          </a:p>
        </p:txBody>
      </p:sp>
      <p:sp>
        <p:nvSpPr>
          <p:cNvPr id="53" name="Right Triangle 52">
            <a:extLst>
              <a:ext uri="{FF2B5EF4-FFF2-40B4-BE49-F238E27FC236}">
                <a16:creationId xmlns:a16="http://schemas.microsoft.com/office/drawing/2014/main" id="{5A8CCCD5-3E8D-4FD9-91AC-F362E6D0DC48}"/>
              </a:ext>
            </a:extLst>
          </p:cNvPr>
          <p:cNvSpPr/>
          <p:nvPr/>
        </p:nvSpPr>
        <p:spPr>
          <a:xfrm rot="177655">
            <a:off x="5144233" y="5982102"/>
            <a:ext cx="531813" cy="165368"/>
          </a:xfrm>
          <a:prstGeom prst="rtTriangle">
            <a:avLst/>
          </a:prstGeom>
          <a:solidFill>
            <a:srgbClr val="062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4E5E122-7E3E-4BAF-8FDB-E0494B7DE512}"/>
              </a:ext>
            </a:extLst>
          </p:cNvPr>
          <p:cNvGrpSpPr/>
          <p:nvPr/>
        </p:nvGrpSpPr>
        <p:grpSpPr>
          <a:xfrm>
            <a:off x="6745848" y="5349216"/>
            <a:ext cx="2559240" cy="606440"/>
            <a:chOff x="6737193" y="5126557"/>
            <a:chExt cx="2559240" cy="606440"/>
          </a:xfrm>
        </p:grpSpPr>
        <p:sp>
          <p:nvSpPr>
            <p:cNvPr id="31" name="Speech Bubble: Rectangle with Corners Rounded 30">
              <a:extLst>
                <a:ext uri="{FF2B5EF4-FFF2-40B4-BE49-F238E27FC236}">
                  <a16:creationId xmlns:a16="http://schemas.microsoft.com/office/drawing/2014/main" id="{6A1C088C-85E0-422D-A2A1-4852CA4A124A}"/>
                </a:ext>
              </a:extLst>
            </p:cNvPr>
            <p:cNvSpPr/>
            <p:nvPr/>
          </p:nvSpPr>
          <p:spPr>
            <a:xfrm>
              <a:off x="6737193" y="5126557"/>
              <a:ext cx="2525069" cy="494291"/>
            </a:xfrm>
            <a:prstGeom prst="wedgeRoundRectCallout">
              <a:avLst>
                <a:gd name="adj1" fmla="val 25290"/>
                <a:gd name="adj2" fmla="val 49941"/>
                <a:gd name="adj3" fmla="val 16667"/>
              </a:avLst>
            </a:prstGeom>
            <a:solidFill>
              <a:srgbClr val="062F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Triangle 31">
              <a:extLst>
                <a:ext uri="{FF2B5EF4-FFF2-40B4-BE49-F238E27FC236}">
                  <a16:creationId xmlns:a16="http://schemas.microsoft.com/office/drawing/2014/main" id="{484712DD-18CF-48A4-91E6-1C63FFE2DD16}"/>
                </a:ext>
              </a:extLst>
            </p:cNvPr>
            <p:cNvSpPr/>
            <p:nvPr/>
          </p:nvSpPr>
          <p:spPr>
            <a:xfrm rot="1572709">
              <a:off x="8098223" y="5485330"/>
              <a:ext cx="551811" cy="247667"/>
            </a:xfrm>
            <a:prstGeom prst="rtTriangle">
              <a:avLst/>
            </a:prstGeom>
            <a:solidFill>
              <a:srgbClr val="062F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AADE8F6-7BA0-448A-9334-F0FE4D5CB131}"/>
                </a:ext>
              </a:extLst>
            </p:cNvPr>
            <p:cNvSpPr txBox="1"/>
            <p:nvPr/>
          </p:nvSpPr>
          <p:spPr>
            <a:xfrm>
              <a:off x="6752788" y="5149316"/>
              <a:ext cx="2543645" cy="453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1300" i="1" dirty="0">
                  <a:solidFill>
                    <a:schemeClr val="bg1"/>
                  </a:solidFill>
                </a:rPr>
                <a:t>I worked 10 hours last week at $20 per hour, so I need to report $200.</a:t>
              </a: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0FB1B2D-5C70-4125-9918-3252385D62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5" y="5858127"/>
            <a:ext cx="1162050" cy="12567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595658-95D0-436A-A872-F46166555C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020" y="3654231"/>
            <a:ext cx="1371600" cy="1371600"/>
          </a:xfrm>
          <a:prstGeom prst="rect">
            <a:avLst/>
          </a:prstGeom>
        </p:spPr>
      </p:pic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8D8CE42-BF88-4D36-A3BB-3B6D178838E3}"/>
              </a:ext>
            </a:extLst>
          </p:cNvPr>
          <p:cNvSpPr/>
          <p:nvPr/>
        </p:nvSpPr>
        <p:spPr>
          <a:xfrm>
            <a:off x="6604357" y="598729"/>
            <a:ext cx="2876302" cy="819186"/>
          </a:xfrm>
          <a:prstGeom prst="roundRect">
            <a:avLst>
              <a:gd name="adj" fmla="val 1284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F62852B-E555-47B3-8E33-7B17EB97D977}"/>
              </a:ext>
            </a:extLst>
          </p:cNvPr>
          <p:cNvSpPr txBox="1"/>
          <p:nvPr/>
        </p:nvSpPr>
        <p:spPr>
          <a:xfrm>
            <a:off x="9003846" y="7313838"/>
            <a:ext cx="708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[08/2021]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0ADB00-9CEE-1BA9-F749-63C89A86DF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443" y="598635"/>
            <a:ext cx="2529845" cy="8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58230"/>
      </p:ext>
    </p:extLst>
  </p:cSld>
  <p:clrMapOvr>
    <a:masterClrMapping/>
  </p:clrMapOvr>
</p:sld>
</file>

<file path=ppt/theme/theme1.xml><?xml version="1.0" encoding="utf-8"?>
<a:theme xmlns:a="http://schemas.openxmlformats.org/drawingml/2006/main" name="Main - 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ain - 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ain - 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36057</TotalTime>
  <Words>377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Aileron Black</vt:lpstr>
      <vt:lpstr>Arial</vt:lpstr>
      <vt:lpstr>Arial Rounded MT Bold</vt:lpstr>
      <vt:lpstr>Calibri</vt:lpstr>
      <vt:lpstr>Calibri Light</vt:lpstr>
      <vt:lpstr>Wingdings</vt:lpstr>
      <vt:lpstr>Main - Green</vt:lpstr>
      <vt:lpstr>1_Main - Green</vt:lpstr>
      <vt:lpstr>2_Main - Green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 Andrews</dc:creator>
  <cp:lastModifiedBy>Mitchell, Christina L</cp:lastModifiedBy>
  <cp:revision>179</cp:revision>
  <cp:lastPrinted>2022-10-31T19:54:07Z</cp:lastPrinted>
  <dcterms:created xsi:type="dcterms:W3CDTF">2021-06-20T16:03:48Z</dcterms:created>
  <dcterms:modified xsi:type="dcterms:W3CDTF">2022-11-01T13:57:19Z</dcterms:modified>
</cp:coreProperties>
</file>